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  <p:sldMasterId id="2147483752" r:id="rId2"/>
  </p:sldMasterIdLst>
  <p:notesMasterIdLst>
    <p:notesMasterId r:id="rId11"/>
  </p:notesMasterIdLst>
  <p:sldIdLst>
    <p:sldId id="266" r:id="rId3"/>
    <p:sldId id="285" r:id="rId4"/>
    <p:sldId id="314" r:id="rId5"/>
    <p:sldId id="275" r:id="rId6"/>
    <p:sldId id="280" r:id="rId7"/>
    <p:sldId id="318" r:id="rId8"/>
    <p:sldId id="320" r:id="rId9"/>
    <p:sldId id="301" r:id="rId10"/>
  </p:sldIdLst>
  <p:sldSz cx="12192000" cy="6858000"/>
  <p:notesSz cx="7010400" cy="92964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7F7F7F"/>
    <a:srgbClr val="00D9CE"/>
    <a:srgbClr val="00100F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783" autoAdjust="0"/>
    <p:restoredTop sz="86504" autoAdjust="0"/>
  </p:normalViewPr>
  <p:slideViewPr>
    <p:cSldViewPr snapToGrid="0">
      <p:cViewPr>
        <p:scale>
          <a:sx n="73" d="100"/>
          <a:sy n="73" d="100"/>
        </p:scale>
        <p:origin x="300" y="138"/>
      </p:cViewPr>
      <p:guideLst>
        <p:guide orient="horz" pos="2160"/>
        <p:guide pos="384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06A97BA-EBA6-47CE-A578-08E9ABF4088A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44B15C9-422A-4780-BD85-6107F68113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128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TEMPLATE ONLY – SUGGESTED IDEA OF PPT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B15C9-422A-4780-BD85-6107F68113C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668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TEMPLATE ONLY – SUGGESTED IDEA OF PPT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B15C9-422A-4780-BD85-6107F68113C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83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TEMPLATE ONLY – SUGGESTED IDEA OF PPT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B15C9-422A-4780-BD85-6107F68113C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77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TEMPLATE ONLY – SUGGESTED IDEA OF PPT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B15C9-422A-4780-BD85-6107F68113C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040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TEMPLATE ONLY – SUGGESTED IDEA OF PPT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B15C9-422A-4780-BD85-6107F68113C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630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TEMPLATE ONLY – SUGGESTED IDEA OF PPT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B15C9-422A-4780-BD85-6107F68113C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5212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TEMPLATE ONLY – SUGGESTED IDEA OF PPT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B15C9-422A-4780-BD85-6107F68113C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8565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TEMPLATE ONLY – SUGGESTED IDEA OF PPT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B15C9-422A-4780-BD85-6107F68113C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976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829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941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85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4144" y="435936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noProof="1"/>
              <a:t>Click to edit Master title style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noProof="1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203D-44EC-4759-AE6A-E6E8A27CF131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EB1EC-43C7-47A6-A166-B7AB8A90D1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79521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203D-44EC-4759-AE6A-E6E8A27CF131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EB1EC-43C7-47A6-A166-B7AB8A90D1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704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100138"/>
            <a:ext cx="85344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203D-44EC-4759-AE6A-E6E8A27CF131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EB1EC-43C7-47A6-A166-B7AB8A90D1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39565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10" name="Oval 9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1378633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203D-44EC-4759-AE6A-E6E8A27CF131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EB1EC-43C7-47A6-A166-B7AB8A90D1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071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203D-44EC-4759-AE6A-E6E8A27CF131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EB1EC-43C7-47A6-A166-B7AB8A90D1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5984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203D-44EC-4759-AE6A-E6E8A27CF131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EB1EC-43C7-47A6-A166-B7AB8A90D1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0126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508448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35100"/>
            <a:ext cx="508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203D-44EC-4759-AE6A-E6E8A27CF131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EB1EC-43C7-47A6-A166-B7AB8A90D1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71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5089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203D-44EC-4759-AE6A-E6E8A27CF131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EB1EC-43C7-47A6-A166-B7AB8A90D1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>
              <a:buNone/>
              <a:defRPr sz="3200"/>
            </a:lvl1pPr>
            <a:extLst/>
          </a:lstStyle>
          <a:p>
            <a:pPr marL="0" algn="l"/>
            <a:r>
              <a:rPr lang="en-US" dirty="0"/>
              <a:t>Click icon to add picture</a:t>
            </a:r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72860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203D-44EC-4759-AE6A-E6E8A27CF131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EB1EC-43C7-47A6-A166-B7AB8A90D1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887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203D-44EC-4759-AE6A-E6E8A27CF131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EB1EC-43C7-47A6-A166-B7AB8A90D1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2361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886" y="140041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63655" y="0"/>
            <a:ext cx="1721416" cy="6858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59" y="4920544"/>
            <a:ext cx="1124008" cy="143517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63655" y="6400803"/>
            <a:ext cx="12028345" cy="369332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3381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16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6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33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76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228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41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30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2EF81BC-9F42-45E7-98AA-D2A42F64945F}" type="datetimeFigureOut">
              <a:rPr lang="en-US" smtClean="0"/>
              <a:t>11/8/2018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84A5682-C52D-45E6-A5F7-FEE327CB86B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7930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111" y="0"/>
            <a:ext cx="1316734" cy="6858000"/>
          </a:xfrm>
          <a:prstGeom prst="rect">
            <a:avLst/>
          </a:prstGeom>
          <a:solidFill>
            <a:srgbClr val="7F7F7F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16676" y="798490"/>
            <a:ext cx="93758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ticulate" panose="02000503040000020004" pitchFamily="2" charset="0"/>
                <a:cs typeface="Arial" panose="020B0604020202020204" pitchFamily="34" charset="0"/>
              </a:rPr>
              <a:t>Joint Special Operations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19707" y="2588654"/>
            <a:ext cx="10358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ticulate" panose="02000503040000020004" pitchFamily="2" charset="0"/>
                <a:cs typeface="Arial" panose="020B0604020202020204" pitchFamily="34" charset="0"/>
              </a:rPr>
              <a:t>CH (MAJ) Ham, CH (MAJ) </a:t>
            </a:r>
            <a:r>
              <a:rPr lang="en-US" sz="2800" dirty="0" err="1" smtClean="0">
                <a:latin typeface="Articulate" panose="02000503040000020004" pitchFamily="2" charset="0"/>
                <a:cs typeface="Arial" panose="020B0604020202020204" pitchFamily="34" charset="0"/>
              </a:rPr>
              <a:t>Knoedler</a:t>
            </a:r>
            <a:r>
              <a:rPr lang="en-US" sz="2800" dirty="0" smtClean="0">
                <a:latin typeface="Articulate" panose="02000503040000020004" pitchFamily="2" charset="0"/>
                <a:cs typeface="Arial" panose="020B0604020202020204" pitchFamily="34" charset="0"/>
              </a:rPr>
              <a:t>, CH (CPT) Leonard &amp; CH (MAJ-P) Ricci </a:t>
            </a:r>
            <a:endParaRPr lang="en-US" sz="2800" dirty="0">
              <a:latin typeface="Articulate" panose="0200050304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9329" y="4208921"/>
            <a:ext cx="87705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  <a:cs typeface="Arial" panose="020B0604020202020204" pitchFamily="34" charset="0"/>
              </a:rPr>
              <a:t>Suicide Prevention and </a:t>
            </a: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  <a:cs typeface="Arial" panose="020B0604020202020204" pitchFamily="34" charset="0"/>
              </a:rPr>
              <a:t>Postvention</a:t>
            </a:r>
            <a:endParaRPr 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ticulate" panose="02000503040000020004" pitchFamily="2" charset="0"/>
              <a:cs typeface="Arial" panose="020B0604020202020204" pitchFamily="34" charset="0"/>
            </a:endParaRP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  <a:cs typeface="Arial" panose="020B0604020202020204" pitchFamily="34" charset="0"/>
              </a:rPr>
              <a:t>Command Briefing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ticulate" panose="02000503040000020004" pitchFamily="2" charset="0"/>
              <a:cs typeface="Arial" panose="020B0604020202020204" pitchFamily="34" charset="0"/>
            </a:endParaRPr>
          </a:p>
          <a:p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ticulate" panose="02000503040000020004" pitchFamily="2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96" y="4937884"/>
            <a:ext cx="1124008" cy="14351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3655" y="6400803"/>
            <a:ext cx="12028345" cy="369332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363484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23426" y="0"/>
            <a:ext cx="6868574" cy="86285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425" y="0"/>
            <a:ext cx="5156001" cy="862850"/>
          </a:xfrm>
          <a:prstGeom prst="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194" y="-29496"/>
            <a:ext cx="4898424" cy="892346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  <a:latin typeface="Articulate" panose="02000503040000020004" pitchFamily="2" charset="0"/>
              </a:rPr>
              <a:t>Overview</a:t>
            </a:r>
            <a:endParaRPr lang="en-US" dirty="0">
              <a:solidFill>
                <a:schemeClr val="tx1"/>
              </a:solidFill>
              <a:effectLst/>
              <a:latin typeface="Articulate" panose="02000503040000020004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7371471" y="1655449"/>
            <a:ext cx="351692" cy="35623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prst="convex"/>
            <a:contourClr>
              <a:schemeClr val="accent1">
                <a:shade val="80000"/>
              </a:scheme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1263" y="2581617"/>
            <a:ext cx="512108" cy="51210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1263" y="3663662"/>
            <a:ext cx="512108" cy="512108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7371471" y="4745708"/>
            <a:ext cx="351692" cy="35623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prst="convex"/>
            <a:contourClr>
              <a:schemeClr val="accent1">
                <a:shade val="80000"/>
              </a:scheme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812770" y="1648898"/>
            <a:ext cx="3860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ticulate" panose="02000503040000020004" pitchFamily="2" charset="0"/>
              </a:rPr>
              <a:t>1:  Suicide </a:t>
            </a:r>
            <a:r>
              <a:rPr lang="en-US" dirty="0" smtClean="0">
                <a:latin typeface="Articulate" panose="02000503040000020004" pitchFamily="2" charset="0"/>
              </a:rPr>
              <a:t>Theory</a:t>
            </a:r>
            <a:endParaRPr lang="en-US" dirty="0">
              <a:latin typeface="Articulate" panose="02000503040000020004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03371" y="3736997"/>
            <a:ext cx="3860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ticulate" panose="02000503040000020004" pitchFamily="2" charset="0"/>
              </a:rPr>
              <a:t>3:  </a:t>
            </a:r>
            <a:r>
              <a:rPr lang="en-US" dirty="0" smtClean="0">
                <a:latin typeface="Articulate" panose="02000503040000020004" pitchFamily="2" charset="0"/>
              </a:rPr>
              <a:t>ASIST Model</a:t>
            </a:r>
            <a:endParaRPr lang="en-US" dirty="0">
              <a:latin typeface="Articulate" panose="02000503040000020004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12770" y="4739157"/>
            <a:ext cx="3860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ticulate" panose="02000503040000020004" pitchFamily="2" charset="0"/>
              </a:rPr>
              <a:t>4:  Postvention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12770" y="2653005"/>
            <a:ext cx="3860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ticulate" panose="02000503040000020004" pitchFamily="2" charset="0"/>
              </a:rPr>
              <a:t>2: </a:t>
            </a:r>
            <a:r>
              <a:rPr lang="en-US" dirty="0" smtClean="0">
                <a:latin typeface="Articulate" panose="02000503040000020004" pitchFamily="2" charset="0"/>
              </a:rPr>
              <a:t>Suicide Stigmatisms</a:t>
            </a:r>
            <a:endParaRPr lang="en-US" dirty="0">
              <a:latin typeface="Articulate" panose="0200050304000002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6526" y="1655449"/>
            <a:ext cx="2021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3798" y="1182017"/>
            <a:ext cx="3717676" cy="496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603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23426" y="0"/>
            <a:ext cx="6868574" cy="86285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425" y="0"/>
            <a:ext cx="5156001" cy="862850"/>
          </a:xfrm>
          <a:prstGeom prst="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ticulate" panose="02000503040000020004" pitchFamily="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3655" y="-25037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effectLst/>
                <a:latin typeface="Articulate" panose="02000503040000020004" pitchFamily="2" charset="0"/>
              </a:rPr>
              <a:t>Suicide </a:t>
            </a:r>
            <a:r>
              <a:rPr lang="en-US" dirty="0" smtClean="0">
                <a:solidFill>
                  <a:schemeClr val="tx1"/>
                </a:solidFill>
                <a:effectLst/>
                <a:latin typeface="Articulate" panose="02000503040000020004" pitchFamily="2" charset="0"/>
              </a:rPr>
              <a:t>Theory</a:t>
            </a:r>
            <a:endParaRPr lang="en-US" dirty="0">
              <a:solidFill>
                <a:schemeClr val="tx1"/>
              </a:solidFill>
              <a:effectLst/>
              <a:latin typeface="Articulate" panose="02000503040000020004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39453" y="1781956"/>
            <a:ext cx="6287299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Thomas Joiner’s Theory of Suicide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Two psychological experiences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en-US" sz="3200" dirty="0"/>
              <a:t>Perception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en-US" sz="3200" dirty="0"/>
              <a:t>Social Connection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550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8864" y="-199324"/>
            <a:ext cx="10515600" cy="1325563"/>
          </a:xfrm>
        </p:spPr>
        <p:txBody>
          <a:bodyPr/>
          <a:lstStyle/>
          <a:p>
            <a:r>
              <a:rPr lang="en-US" dirty="0"/>
              <a:t>Stigmatisms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23426" y="0"/>
            <a:ext cx="6868574" cy="86285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425" y="0"/>
            <a:ext cx="5156001" cy="862850"/>
          </a:xfrm>
          <a:prstGeom prst="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smtClean="0">
                <a:solidFill>
                  <a:schemeClr val="tx1"/>
                </a:solidFill>
                <a:latin typeface="Articulate" panose="02000503040000020004" pitchFamily="2" charset="0"/>
              </a:rPr>
              <a:t>Suicide Stigmatisms</a:t>
            </a:r>
            <a:endParaRPr lang="en-US" sz="4400" dirty="0">
              <a:solidFill>
                <a:schemeClr val="tx1"/>
              </a:solidFill>
              <a:latin typeface="Articulate" panose="02000503040000020004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5074" y="1678866"/>
            <a:ext cx="6976077" cy="3385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RAND Mental Health Stigma in the Military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/>
              <a:t>Public Context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/>
              <a:t>Institutional Context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/>
              <a:t>Social Context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/>
              <a:t>Individual </a:t>
            </a:r>
            <a:r>
              <a:rPr lang="en-US" sz="2800" dirty="0" smtClean="0"/>
              <a:t>Context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Impacts</a:t>
            </a:r>
            <a:endParaRPr lang="en-US" sz="2800" dirty="0"/>
          </a:p>
          <a:p>
            <a:pPr marL="342900" lvl="1"/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59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886" y="37010"/>
            <a:ext cx="10515600" cy="983498"/>
          </a:xfrm>
        </p:spPr>
        <p:txBody>
          <a:bodyPr/>
          <a:lstStyle/>
          <a:p>
            <a:r>
              <a:rPr lang="en-US" dirty="0"/>
              <a:t>Assist &amp; Models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23426" y="0"/>
            <a:ext cx="6868574" cy="86285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7425" y="0"/>
            <a:ext cx="7064648" cy="862850"/>
          </a:xfrm>
          <a:prstGeom prst="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chemeClr val="tx1"/>
                </a:solidFill>
                <a:latin typeface="Articulate" panose="02000503040000020004" pitchFamily="2" charset="0"/>
              </a:rPr>
              <a:t>Assist Model</a:t>
            </a:r>
            <a:endParaRPr lang="en-US" sz="4000" dirty="0">
              <a:solidFill>
                <a:schemeClr val="tx1"/>
              </a:solidFill>
              <a:latin typeface="Articulate" panose="02000503040000020004" pitchFamily="2" charset="0"/>
            </a:endParaRPr>
          </a:p>
        </p:txBody>
      </p:sp>
      <p:pic>
        <p:nvPicPr>
          <p:cNvPr id="1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725" y="1059780"/>
            <a:ext cx="8874125" cy="497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628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886" y="37010"/>
            <a:ext cx="10515600" cy="983498"/>
          </a:xfrm>
        </p:spPr>
        <p:txBody>
          <a:bodyPr/>
          <a:lstStyle/>
          <a:p>
            <a:r>
              <a:rPr lang="en-US" dirty="0"/>
              <a:t>Postvention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23426" y="0"/>
            <a:ext cx="6868574" cy="86285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7425" y="0"/>
            <a:ext cx="5156001" cy="862850"/>
          </a:xfrm>
          <a:prstGeom prst="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err="1" smtClean="0">
                <a:solidFill>
                  <a:schemeClr val="tx1"/>
                </a:solidFill>
                <a:latin typeface="Articulate" panose="02000503040000020004" pitchFamily="2" charset="0"/>
              </a:rPr>
              <a:t>Postvention</a:t>
            </a:r>
            <a:r>
              <a:rPr lang="en-US" sz="4400" dirty="0" smtClean="0">
                <a:solidFill>
                  <a:schemeClr val="tx1"/>
                </a:solidFill>
                <a:latin typeface="Articulate" panose="02000503040000020004" pitchFamily="2" charset="0"/>
              </a:rPr>
              <a:t> (1) </a:t>
            </a:r>
            <a:endParaRPr lang="en-US" sz="4400" dirty="0">
              <a:solidFill>
                <a:schemeClr val="tx1"/>
              </a:solidFill>
              <a:latin typeface="Articulate" panose="0200050304000002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09333" y="2032000"/>
            <a:ext cx="5274008" cy="2831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Intervention after a suicide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Purpose of a </a:t>
            </a:r>
            <a:r>
              <a:rPr lang="en-US" sz="3200" dirty="0" err="1"/>
              <a:t>postvention</a:t>
            </a:r>
            <a:endParaRPr lang="en-US" sz="3200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Groups </a:t>
            </a:r>
            <a:r>
              <a:rPr lang="en-US" sz="3200" dirty="0"/>
              <a:t>a</a:t>
            </a:r>
            <a:r>
              <a:rPr lang="en-US" sz="3200" dirty="0" smtClean="0"/>
              <a:t>ffected</a:t>
            </a:r>
            <a:endParaRPr lang="en-US" sz="3200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Long-term plan</a:t>
            </a:r>
            <a:endParaRPr lang="en-US" sz="3200" dirty="0"/>
          </a:p>
          <a:p>
            <a:pPr marL="685800" lvl="2"/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06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886" y="37010"/>
            <a:ext cx="10515600" cy="983498"/>
          </a:xfrm>
        </p:spPr>
        <p:txBody>
          <a:bodyPr/>
          <a:lstStyle/>
          <a:p>
            <a:r>
              <a:rPr lang="en-US" dirty="0"/>
              <a:t>Postvention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30459" y="0"/>
            <a:ext cx="6868574" cy="86285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What the Chaplain brings to the fight. 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7425" y="0"/>
            <a:ext cx="5156001" cy="862850"/>
          </a:xfrm>
          <a:prstGeom prst="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err="1">
                <a:solidFill>
                  <a:schemeClr val="tx1"/>
                </a:solidFill>
                <a:latin typeface="Articulate" panose="02000503040000020004" pitchFamily="2" charset="0"/>
              </a:rPr>
              <a:t>Postvention</a:t>
            </a:r>
            <a:r>
              <a:rPr lang="en-US" sz="4400" dirty="0">
                <a:solidFill>
                  <a:schemeClr val="tx1"/>
                </a:solidFill>
                <a:latin typeface="Articulate" panose="02000503040000020004" pitchFamily="2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Articulate" panose="02000503040000020004" pitchFamily="2" charset="0"/>
              </a:rPr>
              <a:t>(2)</a:t>
            </a:r>
            <a:endParaRPr lang="en-US" sz="4400" dirty="0">
              <a:solidFill>
                <a:schemeClr val="tx1"/>
              </a:solidFill>
              <a:latin typeface="Articulate" panose="02000503040000020004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80186" y="1358897"/>
            <a:ext cx="3443240" cy="286232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ticulate" panose="02000503040000020004"/>
              </a:rPr>
              <a:t>Month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Memorial service/ceremony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Spiritual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Emotional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Debrief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Grief counseling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Retreat for affected individuals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Bonfire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0458" y="1346194"/>
            <a:ext cx="3450273" cy="258532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ticulate" panose="02000503040000020004"/>
              </a:rPr>
              <a:t>Month 2-3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Spiritual </a:t>
            </a:r>
            <a:r>
              <a:rPr lang="en-US" dirty="0"/>
              <a:t>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Emotional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Grief </a:t>
            </a:r>
            <a:r>
              <a:rPr lang="en-US" dirty="0"/>
              <a:t>counseling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Retreat for affected individuals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Bonfire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Suicide intervention training</a:t>
            </a:r>
          </a:p>
          <a:p>
            <a:r>
              <a:rPr lang="en-US" dirty="0"/>
              <a:t> </a:t>
            </a:r>
            <a:r>
              <a:rPr lang="en-US" dirty="0" smtClean="0"/>
              <a:t>    ACE/ASIST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u="sng" dirty="0">
              <a:latin typeface="Articulate" panose="0200050304000002000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80732" y="1358897"/>
            <a:ext cx="3411268" cy="175432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ticulate" panose="02000503040000020004"/>
              </a:rPr>
              <a:t>Long-term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Spiritual </a:t>
            </a:r>
            <a:r>
              <a:rPr lang="en-US" dirty="0"/>
              <a:t>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Emotional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Grief </a:t>
            </a:r>
            <a:r>
              <a:rPr lang="en-US" dirty="0"/>
              <a:t>counseling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Suicide workshops (ASIST T4T) </a:t>
            </a:r>
            <a:endParaRPr lang="en-US" dirty="0"/>
          </a:p>
          <a:p>
            <a:endParaRPr lang="en-US" b="1" u="sng" dirty="0">
              <a:latin typeface="Articulate" panose="02000503040000020004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416629" y="3721158"/>
            <a:ext cx="9196251" cy="185668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20939615">
            <a:off x="2340703" y="4728608"/>
            <a:ext cx="948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IMMEDIATE HELP	               	        HEALING  	                           HELPING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36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23426" y="0"/>
            <a:ext cx="6868574" cy="86285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425" y="0"/>
            <a:ext cx="5156001" cy="862850"/>
          </a:xfrm>
          <a:prstGeom prst="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ticulate" panose="02000503040000020004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257" y="-240705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  <a:latin typeface="Articulate" panose="02000503040000020004" pitchFamily="2" charset="0"/>
              </a:rPr>
              <a:t>Conclusion</a:t>
            </a:r>
            <a:endParaRPr lang="en-US" dirty="0">
              <a:solidFill>
                <a:schemeClr val="tx1"/>
              </a:solidFill>
              <a:effectLst/>
              <a:latin typeface="Articulate" panose="02000503040000020004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33473" y="3254228"/>
            <a:ext cx="27270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Questions?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3822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REFERENCE_ID" val="7e9dd2c5-73a2-4825-9ee5-e2d51add38a2"/>
  <p:tag name="ARTICULATE_REFERENCE_COUNT" val="0"/>
  <p:tag name="ARTICULATE_PLAYER_GLOSSARY_XML" val="&lt;?xml version=&quot;1.0&quot; encoding=&quot;utf-16&quot;?&gt;&lt;glossary xmlns:xsi=&quot;http://www.w3.org/2001/XMLSchema-instance&quot; xmlns:xsd=&quot;http://www.w3.org/2001/XMLSchema&quot;&gt;&lt;terms /&gt;&lt;/glossary&gt;"/>
  <p:tag name="TAG_BACKING_FORM_KEY" val="590922-x:\downloads\aquatabs.pptx"/>
  <p:tag name="ARTICULATE_PRESENTER_VERSION" val="7"/>
  <p:tag name="ARTICULATE_USED_PAGE_ORIENTATION" val="1"/>
  <p:tag name="ARTICULATE_USED_PAGE_SIZE" val="7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THE COURSE TITLE GOES HERE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COURSE OR SECTION TITLE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COURSE OR SECTION TITLE&amp;quot;&quot;/&gt;&lt;property id=&quot;20307&quot; value=&quot;259&quot;/&gt;&lt;/object&gt;&lt;object type=&quot;3&quot; unique_id=&quot;10006&quot;&gt;&lt;property id=&quot;20148&quot; value=&quot;5&quot;/&gt;&lt;property id=&quot;20300&quot; value=&quot;Slide 4 - &amp;quot;COURSE OR SECTION TITLE&amp;quot;&quot;/&gt;&lt;property id=&quot;20307&quot; value=&quot;260&quot;/&gt;&lt;/object&gt;&lt;object type=&quot;3&quot; unique_id=&quot;10007&quot;&gt;&lt;property id=&quot;20148&quot; value=&quot;5&quot;/&gt;&lt;property id=&quot;20300&quot; value=&quot;Slide 5 - &amp;quot;COURSE OR SECTION TITLE&amp;quot;&quot;/&gt;&lt;property id=&quot;20307&quot; value=&quot;261&quot;/&gt;&lt;/object&gt;&lt;object type=&quot;3&quot; unique_id=&quot;10008&quot;&gt;&lt;property id=&quot;20148&quot; value=&quot;5&quot;/&gt;&lt;property id=&quot;20300&quot; value=&quot;Slide 6 - &amp;quot;COURSE OR SECTION TITLE&amp;quot;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57&quot;/&gt;&lt;/object&gt;&lt;/object&gt;&lt;object type=&quot;8&quot; unique_id=&quot;10024&quot;&gt;&lt;/object&gt;&lt;/object&gt;&lt;/database&gt;"/>
  <p:tag name="SECTOMILLISECCONVERTED" val="1"/>
  <p:tag name="ARTICULATE_SLIDE_COUNT" val="9"/>
  <p:tag name="ARTICULATE_PROJECT_OPEN" val="0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1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2CD5AF1-6008-4BD0-B396-74B9CD46B788}" vid="{BF953F5E-B6F6-40E0-BCB9-219DB8C16AF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3582</TotalTime>
  <Words>234</Words>
  <Application>Microsoft Office PowerPoint</Application>
  <PresentationFormat>Widescreen</PresentationFormat>
  <Paragraphs>75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Articulate</vt:lpstr>
      <vt:lpstr>Calibri</vt:lpstr>
      <vt:lpstr>Calibri Light</vt:lpstr>
      <vt:lpstr>Gill Sans MT</vt:lpstr>
      <vt:lpstr>Verdana</vt:lpstr>
      <vt:lpstr>Wingdings</vt:lpstr>
      <vt:lpstr>Wingdings 2</vt:lpstr>
      <vt:lpstr>Custom Design</vt:lpstr>
      <vt:lpstr>Theme1</vt:lpstr>
      <vt:lpstr>PowerPoint Presentation</vt:lpstr>
      <vt:lpstr>Overview</vt:lpstr>
      <vt:lpstr>Suicide Theory</vt:lpstr>
      <vt:lpstr>Stigmatisms</vt:lpstr>
      <vt:lpstr>Assist &amp; Models</vt:lpstr>
      <vt:lpstr>Postvention</vt:lpstr>
      <vt:lpstr>Postvention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Trina Rimmer</dc:creator>
  <cp:lastModifiedBy>student</cp:lastModifiedBy>
  <cp:revision>226</cp:revision>
  <cp:lastPrinted>2018-11-07T16:58:48Z</cp:lastPrinted>
  <dcterms:created xsi:type="dcterms:W3CDTF">2016-03-01T23:18:48Z</dcterms:created>
  <dcterms:modified xsi:type="dcterms:W3CDTF">2018-11-08T19:30:12Z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Presentation1</vt:lpwstr>
  </property>
  <property fmtid="{D5CDD505-2E9C-101B-9397-08002B2CF9AE}" pid="3" name="ArticulateProjectVersion">
    <vt:lpwstr>7</vt:lpwstr>
  </property>
  <property fmtid="{D5CDD505-2E9C-101B-9397-08002B2CF9AE}" pid="4" name="ArticulateUseProject">
    <vt:lpwstr>1</vt:lpwstr>
  </property>
  <property fmtid="{D5CDD505-2E9C-101B-9397-08002B2CF9AE}" pid="5" name="ArticulateGUID">
    <vt:lpwstr>FB5158EF-1185-4929-813E-29A19E383C0A</vt:lpwstr>
  </property>
  <property fmtid="{D5CDD505-2E9C-101B-9397-08002B2CF9AE}" pid="6" name="ArticulateProjectFull">
    <vt:lpwstr>Z:\Chaplains Program\2018 Chaplains\CCC\New folder\Day 1 - Command Postvention Briefing TEMPLATE (1).ppta</vt:lpwstr>
  </property>
</Properties>
</file>